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33"/>
  </p:notesMasterIdLst>
  <p:sldIdLst>
    <p:sldId id="442" r:id="rId2"/>
    <p:sldId id="264" r:id="rId3"/>
    <p:sldId id="268" r:id="rId4"/>
    <p:sldId id="266" r:id="rId5"/>
    <p:sldId id="270" r:id="rId6"/>
    <p:sldId id="493" r:id="rId7"/>
    <p:sldId id="277" r:id="rId8"/>
    <p:sldId id="276" r:id="rId9"/>
    <p:sldId id="275" r:id="rId10"/>
    <p:sldId id="272" r:id="rId11"/>
    <p:sldId id="271" r:id="rId12"/>
    <p:sldId id="273" r:id="rId13"/>
    <p:sldId id="494" r:id="rId14"/>
    <p:sldId id="491" r:id="rId15"/>
    <p:sldId id="298" r:id="rId16"/>
    <p:sldId id="427" r:id="rId17"/>
    <p:sldId id="490" r:id="rId18"/>
    <p:sldId id="466" r:id="rId19"/>
    <p:sldId id="260" r:id="rId20"/>
    <p:sldId id="465" r:id="rId21"/>
    <p:sldId id="483" r:id="rId22"/>
    <p:sldId id="488" r:id="rId23"/>
    <p:sldId id="424" r:id="rId24"/>
    <p:sldId id="480" r:id="rId25"/>
    <p:sldId id="405" r:id="rId26"/>
    <p:sldId id="470" r:id="rId27"/>
    <p:sldId id="486" r:id="rId28"/>
    <p:sldId id="473" r:id="rId29"/>
    <p:sldId id="474" r:id="rId30"/>
    <p:sldId id="489" r:id="rId31"/>
    <p:sldId id="287" r:id="rId32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8"/>
    <a:srgbClr val="5B9BD5"/>
    <a:srgbClr val="00B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60"/>
    <p:restoredTop sz="97030" autoAdjust="0"/>
  </p:normalViewPr>
  <p:slideViewPr>
    <p:cSldViewPr snapToGrid="0">
      <p:cViewPr varScale="1">
        <p:scale>
          <a:sx n="138" d="100"/>
          <a:sy n="138" d="100"/>
        </p:scale>
        <p:origin x="176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523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81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840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789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95dd461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295dd461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14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CA" dirty="0"/>
              <a:t>Here are some examples of our global work groups and when they started.</a:t>
            </a:r>
            <a:endParaRPr lang="en-CA" sz="12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423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OpenChain standards define the big picture, showing the inflection points where a company should have processes, policies or training.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31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95dd461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295dd461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total market adoption is far larger. For example, a PwC-sponsored survey by </a:t>
            </a:r>
            <a:r>
              <a:rPr lang="en-US" dirty="0" err="1"/>
              <a:t>Bitkom</a:t>
            </a:r>
            <a:r>
              <a:rPr lang="en-US" dirty="0"/>
              <a:t> showed 20% of German companies with 2,000 or more employees were already using ISO 5230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764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0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it comes to meeting the OpenChain industry standard for open source compliance, we are fostering a diverse series of options for our diverse range of stakeholders, from self-certification to independent compliance assessments to third party certification. For example, a company can use our free online questionnaire to self-certify without cost. Or they can hire a third party certifier to have outside confirmation of processes. It is up to the company and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market.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90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provide a wide range of reference materials and translations.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16050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a growing number of global third party certifiers available.</a:t>
            </a: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463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work with LF Training to help make education easier around open source process management.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47622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resources make a real difference to companies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5357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8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909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35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49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8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016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94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CC592AE-9483-91A0-753C-A368A2695BCA}"/>
              </a:ext>
            </a:extLst>
          </p:cNvPr>
          <p:cNvSpPr/>
          <p:nvPr userDrawn="1"/>
        </p:nvSpPr>
        <p:spPr>
          <a:xfrm>
            <a:off x="4774768" y="5777348"/>
            <a:ext cx="2642461" cy="9003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5FE013E-8671-0829-DE4D-22B13E3A5227}"/>
              </a:ext>
            </a:extLst>
          </p:cNvPr>
          <p:cNvSpPr/>
          <p:nvPr userDrawn="1"/>
        </p:nvSpPr>
        <p:spPr>
          <a:xfrm>
            <a:off x="2128434" y="249390"/>
            <a:ext cx="7935132" cy="44953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oogle Shape;16;p2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8045" y="516665"/>
            <a:ext cx="7175909" cy="39802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447800" y="4847364"/>
            <a:ext cx="9144000" cy="81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C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C87888A-896A-6BEB-B23A-386C41B37D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429" y="5879968"/>
            <a:ext cx="2263140" cy="6854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6737350"/>
            <a:ext cx="4029074" cy="120649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081462" y="6737350"/>
            <a:ext cx="4029074" cy="120649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8162925" y="6737350"/>
            <a:ext cx="4029074" cy="120649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5019675" y="1914525"/>
            <a:ext cx="7172324" cy="1808162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14525"/>
            <a:ext cx="4070350" cy="180816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5153023" y="1914525"/>
            <a:ext cx="7038976" cy="180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dt" idx="10"/>
          </p:nvPr>
        </p:nvSpPr>
        <p:spPr>
          <a:xfrm>
            <a:off x="8743950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4038600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ldNum" idx="12"/>
          </p:nvPr>
        </p:nvSpPr>
        <p:spPr>
          <a:xfrm>
            <a:off x="10048875" y="6235700"/>
            <a:ext cx="13049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800725"/>
            <a:ext cx="1425574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0" y="6737350"/>
            <a:ext cx="4029074" cy="120649"/>
          </a:xfrm>
          <a:prstGeom prst="rect">
            <a:avLst/>
          </a:prstGeom>
          <a:solidFill>
            <a:srgbClr val="E65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4081462" y="6737350"/>
            <a:ext cx="4029074" cy="120649"/>
          </a:xfrm>
          <a:prstGeom prst="rect">
            <a:avLst/>
          </a:prstGeom>
          <a:solidFill>
            <a:srgbClr val="0084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8162925" y="6737350"/>
            <a:ext cx="4029074" cy="120649"/>
          </a:xfrm>
          <a:prstGeom prst="rect">
            <a:avLst/>
          </a:prstGeom>
          <a:solidFill>
            <a:srgbClr val="00B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8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6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6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116340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2F2F2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18" name="Google Shape;18;p3"/>
          <p:cNvCxnSpPr/>
          <p:nvPr/>
        </p:nvCxnSpPr>
        <p:spPr>
          <a:xfrm>
            <a:off x="210967" y="239759"/>
            <a:ext cx="0" cy="63552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85B23E0-C8C3-C296-18A2-95BC1B582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249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B4C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65" r:id="rId5"/>
    <p:sldLayoutId id="214748366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3778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61ACA41-C1D6-AD45-7F8F-725477264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4400"/>
            <a:ext cx="9144000" cy="919163"/>
          </a:xfrm>
        </p:spPr>
        <p:txBody>
          <a:bodyPr/>
          <a:lstStyle/>
          <a:p>
            <a:r>
              <a:rPr lang="en-US" sz="2400" dirty="0"/>
              <a:t>How The Linux Foundation Standards For License Compliance And Security Will Fix Your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14772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4184B-FCD0-33EF-F32F-645B0DFAE0F3}"/>
              </a:ext>
            </a:extLst>
          </p:cNvPr>
          <p:cNvSpPr txBox="1"/>
          <p:nvPr/>
        </p:nvSpPr>
        <p:spPr>
          <a:xfrm>
            <a:off x="3878086" y="6311468"/>
            <a:ext cx="4435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www.zippia.com</a:t>
            </a:r>
            <a:r>
              <a:rPr lang="en-US" dirty="0">
                <a:solidFill>
                  <a:schemeClr val="tx2"/>
                </a:solidFill>
              </a:rPr>
              <a:t>/advice/supply-chain-statistics/</a:t>
            </a:r>
            <a:endParaRPr lang="en-JP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AA5D2-7D5F-106E-C3E2-02E30782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23" y="167502"/>
            <a:ext cx="6137755" cy="20080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9F501-C5CF-A794-8B70-40CE80DA9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401" y="2271980"/>
            <a:ext cx="6908256" cy="1934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E4B515-9CF3-2B88-8245-277660B17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968" y="4329216"/>
            <a:ext cx="6405069" cy="1846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8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57%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of companies see supply chain management as a competitive edge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184B-FCD0-33EF-F32F-645B0DFAE0F3}"/>
              </a:ext>
            </a:extLst>
          </p:cNvPr>
          <p:cNvSpPr txBox="1"/>
          <p:nvPr/>
        </p:nvSpPr>
        <p:spPr>
          <a:xfrm>
            <a:off x="3878086" y="6311468"/>
            <a:ext cx="4435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www.zippia.com</a:t>
            </a:r>
            <a:r>
              <a:rPr lang="en-US" dirty="0">
                <a:solidFill>
                  <a:schemeClr val="tx2"/>
                </a:solidFill>
              </a:rPr>
              <a:t>/advice/supply-chain-statistics/</a:t>
            </a:r>
            <a:endParaRPr lang="en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17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70%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of companies see supply chains as a driver for customer service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184B-FCD0-33EF-F32F-645B0DFAE0F3}"/>
              </a:ext>
            </a:extLst>
          </p:cNvPr>
          <p:cNvSpPr txBox="1"/>
          <p:nvPr/>
        </p:nvSpPr>
        <p:spPr>
          <a:xfrm>
            <a:off x="3878086" y="6311468"/>
            <a:ext cx="4435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www.zippia.com</a:t>
            </a:r>
            <a:r>
              <a:rPr lang="en-US" dirty="0">
                <a:solidFill>
                  <a:schemeClr val="tx2"/>
                </a:solidFill>
              </a:rPr>
              <a:t>/advice/supply-chain-statistics/</a:t>
            </a:r>
            <a:endParaRPr lang="en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93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40%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savings available for industrial suppliers via optimization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184B-FCD0-33EF-F32F-645B0DFAE0F3}"/>
              </a:ext>
            </a:extLst>
          </p:cNvPr>
          <p:cNvSpPr txBox="1"/>
          <p:nvPr/>
        </p:nvSpPr>
        <p:spPr>
          <a:xfrm>
            <a:off x="3878086" y="6311468"/>
            <a:ext cx="4435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www.zippia.com</a:t>
            </a:r>
            <a:r>
              <a:rPr lang="en-US" dirty="0">
                <a:solidFill>
                  <a:schemeClr val="tx2"/>
                </a:solidFill>
              </a:rPr>
              <a:t>/advice/supply-chain-statistics/</a:t>
            </a:r>
            <a:endParaRPr lang="en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5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B35B-30C0-40A9-2975-86B0D47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This Is Important To Business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1EC3D-6063-D15F-C5F9-B6F22CD6C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14</a:t>
            </a:fld>
            <a:endParaRPr lang="en-CA"/>
          </a:p>
        </p:txBody>
      </p:sp>
      <p:sp>
        <p:nvSpPr>
          <p:cNvPr id="5" name="Google Shape;140;p22">
            <a:extLst>
              <a:ext uri="{FF2B5EF4-FFF2-40B4-BE49-F238E27FC236}">
                <a16:creationId xmlns:a16="http://schemas.microsoft.com/office/drawing/2014/main" id="{C5E83993-F836-91B0-44E6-6211BAC9AEA4}"/>
              </a:ext>
            </a:extLst>
          </p:cNvPr>
          <p:cNvSpPr txBox="1">
            <a:spLocks/>
          </p:cNvSpPr>
          <p:nvPr/>
        </p:nvSpPr>
        <p:spPr>
          <a:xfrm>
            <a:off x="614600" y="2648567"/>
            <a:ext cx="109628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Calibri"/>
              <a:buNone/>
              <a:defRPr sz="36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Open Source License Compliance and Security Assurance</a:t>
            </a:r>
            <a:br>
              <a:rPr lang="en-US" dirty="0"/>
            </a:br>
            <a:r>
              <a:rPr lang="en-US" dirty="0"/>
              <a:t>is a key part of supply chain management.</a:t>
            </a:r>
          </a:p>
        </p:txBody>
      </p:sp>
    </p:spTree>
    <p:extLst>
      <p:ext uri="{BB962C8B-B14F-4D97-AF65-F5344CB8AC3E}">
        <p14:creationId xmlns:p14="http://schemas.microsoft.com/office/powerpoint/2010/main" val="110077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</p:spPr>
        <p:txBody>
          <a:bodyPr spcFirstLastPara="1" wrap="square" lIns="91433" tIns="91433" rIns="91433" bIns="91433" anchor="ctr" anchorCtr="0">
            <a:noAutofit/>
          </a:bodyPr>
          <a:lstStyle/>
          <a:p>
            <a:r>
              <a:rPr lang="en" dirty="0"/>
              <a:t>We Got Together To Improve The Supply Chain</a:t>
            </a:r>
            <a:endParaRPr sz="3600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29E06-81CF-B844-A5C8-575A2E4D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" y="1172163"/>
            <a:ext cx="7620509" cy="525478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24FDA15-5736-A08D-634C-06BB228C2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939" y="2229953"/>
            <a:ext cx="3139200" cy="31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6BCDACD-9CCF-F144-B82F-CF106AF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Broader Community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4F383-A665-CF63-9DED-2C39F643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172163"/>
            <a:ext cx="4761374" cy="4852852"/>
          </a:xfrm>
        </p:spPr>
        <p:txBody>
          <a:bodyPr/>
          <a:lstStyle/>
          <a:p>
            <a:pPr marL="152396" indent="0">
              <a:buNone/>
            </a:pPr>
            <a:r>
              <a:rPr lang="en-US" sz="2000" b="1" dirty="0"/>
              <a:t>Main Work Groups:</a:t>
            </a:r>
          </a:p>
          <a:p>
            <a:r>
              <a:rPr lang="en-US" sz="2000" dirty="0"/>
              <a:t>Specification (Spring 2016~)</a:t>
            </a:r>
          </a:p>
          <a:p>
            <a:r>
              <a:rPr lang="en-US" sz="2000" dirty="0"/>
              <a:t>Education (Autumn 2020~)</a:t>
            </a:r>
          </a:p>
          <a:p>
            <a:pPr marL="152396" indent="0">
              <a:buNone/>
            </a:pPr>
            <a:r>
              <a:rPr lang="en-US" sz="2000" b="1" dirty="0"/>
              <a:t>Community Work Groups:</a:t>
            </a:r>
          </a:p>
          <a:p>
            <a:r>
              <a:rPr lang="en-US" sz="2000" dirty="0"/>
              <a:t>Tooling (Summer 2019~)</a:t>
            </a:r>
          </a:p>
          <a:p>
            <a:r>
              <a:rPr lang="en-US" sz="2000" dirty="0"/>
              <a:t>Export Control (Winter 2022~)</a:t>
            </a:r>
          </a:p>
          <a:p>
            <a:r>
              <a:rPr lang="en-US" sz="2000" dirty="0"/>
              <a:t>Public Policy (Winter 2022~)</a:t>
            </a:r>
          </a:p>
          <a:p>
            <a:pPr marL="152396" indent="0">
              <a:buNone/>
            </a:pPr>
            <a:r>
              <a:rPr lang="en-US" sz="2000" b="1" dirty="0"/>
              <a:t>Special Interest Groups:</a:t>
            </a:r>
          </a:p>
          <a:p>
            <a:r>
              <a:rPr lang="en-US" sz="2000" dirty="0"/>
              <a:t>Automotive (Summer 2019~)</a:t>
            </a:r>
          </a:p>
          <a:p>
            <a:r>
              <a:rPr lang="en-US" sz="2000" dirty="0"/>
              <a:t>Telecom (Spring 2021~)</a:t>
            </a:r>
            <a:endParaRPr lang="en-JP" sz="20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833CE329-592F-338B-7504-CDC16226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905" y="2257086"/>
            <a:ext cx="3137762" cy="313776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8A4ADEC-63AE-1205-B5A4-8A2F1FADD12B}"/>
              </a:ext>
            </a:extLst>
          </p:cNvPr>
          <p:cNvSpPr txBox="1">
            <a:spLocks/>
          </p:cNvSpPr>
          <p:nvPr/>
        </p:nvSpPr>
        <p:spPr>
          <a:xfrm>
            <a:off x="5073041" y="1172163"/>
            <a:ext cx="3784344" cy="472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000" b="1" dirty="0"/>
              <a:t>Regional User Groups</a:t>
            </a:r>
          </a:p>
          <a:p>
            <a:r>
              <a:rPr lang="en-US" sz="2000" dirty="0"/>
              <a:t>Japan (Dec 2017~)</a:t>
            </a:r>
          </a:p>
          <a:p>
            <a:r>
              <a:rPr lang="en-US" sz="2000" dirty="0"/>
              <a:t>Korea (Jan 2019~)</a:t>
            </a:r>
          </a:p>
          <a:p>
            <a:r>
              <a:rPr lang="en-US" sz="2000" dirty="0"/>
              <a:t>India (Sept 2019~)</a:t>
            </a:r>
          </a:p>
          <a:p>
            <a:r>
              <a:rPr lang="en-US" sz="2000" dirty="0"/>
              <a:t>China (Sept 2019~)</a:t>
            </a:r>
          </a:p>
          <a:p>
            <a:r>
              <a:rPr lang="en-US" sz="2000" dirty="0"/>
              <a:t>Taiwan (Sept 2019~)</a:t>
            </a:r>
          </a:p>
          <a:p>
            <a:r>
              <a:rPr lang="en-US" sz="2000" dirty="0"/>
              <a:t>Germany (Jan 2020~)</a:t>
            </a:r>
          </a:p>
          <a:p>
            <a:r>
              <a:rPr lang="en-US" sz="2000" dirty="0"/>
              <a:t>UK (June 2020~)</a:t>
            </a:r>
          </a:p>
          <a:p>
            <a:r>
              <a:rPr lang="en-US" sz="2000" dirty="0"/>
              <a:t>USA (Dec 2020~)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1424661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491B-C1F9-4488-37A7-0149F566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1,000+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74F7E-93DA-D830-DB2D-64349AAA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Companies Working On A Better Supply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40D25-E31D-0AC5-7224-30432B694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815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3A0E-E978-9DB5-2225-052A3532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3600" dirty="0"/>
              <a:t>Trust Built By Process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68301-38A1-12E0-A401-51A180E2F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 Market Q4 2016~ (de facto) Q4 2020 (ISO/IEC)</a:t>
            </a:r>
            <a:br>
              <a:rPr lang="en-US" dirty="0"/>
            </a:b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5230:2020</a:t>
            </a:r>
            <a:r>
              <a:rPr lang="en-US" sz="2800" dirty="0"/>
              <a:t> </a:t>
            </a:r>
            <a:br>
              <a:rPr lang="en-US" dirty="0"/>
            </a:br>
            <a:r>
              <a:rPr lang="en-US" dirty="0"/>
              <a:t>The International Standard for open source license compliance. 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b="1" dirty="0"/>
              <a:t>In Market Q4 2022~ (de facto) Q3 2023 projected (ISO/IEC)</a:t>
            </a:r>
            <a:br>
              <a:rPr lang="en-US" b="1" dirty="0"/>
            </a:b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ISO/IEC DIS 18974, OpenChain Security Assurance Specification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/>
              <a:t>The de facto standard for open source security assurance compliance. </a:t>
            </a:r>
          </a:p>
          <a:p>
            <a:endParaRPr lang="en-US" dirty="0"/>
          </a:p>
          <a:p>
            <a:pPr marL="609596" indent="-457200">
              <a:buFont typeface="+mj-lt"/>
              <a:buAutoNum type="arabicPeriod"/>
            </a:pPr>
            <a:r>
              <a:rPr lang="en-US" sz="2000" dirty="0"/>
              <a:t>High level process standards;</a:t>
            </a:r>
          </a:p>
          <a:p>
            <a:pPr marL="609596" indent="-457200">
              <a:buFont typeface="+mj-lt"/>
              <a:buAutoNum type="arabicPeriod"/>
            </a:pPr>
            <a:r>
              <a:rPr lang="en-US" sz="2000" dirty="0"/>
              <a:t>Simple, effective and suitable for companies of all sizes in all markets;</a:t>
            </a:r>
          </a:p>
          <a:p>
            <a:pPr marL="609596" indent="-457200">
              <a:buFont typeface="+mj-lt"/>
              <a:buAutoNum type="arabicPeriod"/>
            </a:pPr>
            <a:r>
              <a:rPr lang="en-US" sz="2000" dirty="0"/>
              <a:t>Openly developed by a vibrant user community and freely available to all.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23CD1-3E43-9BD1-B974-3D59CE73C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4235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AF0E1D7F-C8EE-ED43-98DE-A4F2C0215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2" y="1529027"/>
            <a:ext cx="11129716" cy="2695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2CF3-3AA5-2901-FF38-BEF77139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3600" dirty="0"/>
              <a:t>The Standards Work Company By Company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645F15-7791-F3EC-BB05-BAC7E6B8D83E}"/>
              </a:ext>
            </a:extLst>
          </p:cNvPr>
          <p:cNvGrpSpPr/>
          <p:nvPr/>
        </p:nvGrpSpPr>
        <p:grpSpPr>
          <a:xfrm>
            <a:off x="1433381" y="5242540"/>
            <a:ext cx="9325237" cy="1416897"/>
            <a:chOff x="878129" y="5137983"/>
            <a:chExt cx="10435741" cy="15214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7FAD8F-FCAB-1760-6CF8-E4B01FEE88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1927" y="5831437"/>
              <a:ext cx="3792323" cy="828000"/>
              <a:chOff x="572609" y="2260512"/>
              <a:chExt cx="11046781" cy="2411908"/>
            </a:xfrm>
          </p:grpSpPr>
          <p:sp>
            <p:nvSpPr>
              <p:cNvPr id="5" name="角丸四角形 2">
                <a:extLst>
                  <a:ext uri="{FF2B5EF4-FFF2-40B4-BE49-F238E27FC236}">
                    <a16:creationId xmlns:a16="http://schemas.microsoft.com/office/drawing/2014/main" id="{F4C65377-F7C1-7E9F-245E-3550266BDA8E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22">
                <a:extLst>
                  <a:ext uri="{FF2B5EF4-FFF2-40B4-BE49-F238E27FC236}">
                    <a16:creationId xmlns:a16="http://schemas.microsoft.com/office/drawing/2014/main" id="{272F3046-C8E0-D026-A6F8-9C1833095ECE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21">
                <a:extLst>
                  <a:ext uri="{FF2B5EF4-FFF2-40B4-BE49-F238E27FC236}">
                    <a16:creationId xmlns:a16="http://schemas.microsoft.com/office/drawing/2014/main" id="{7B82C424-F973-6204-991C-6DED6F1F905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角丸四角形 8">
                <a:extLst>
                  <a:ext uri="{FF2B5EF4-FFF2-40B4-BE49-F238E27FC236}">
                    <a16:creationId xmlns:a16="http://schemas.microsoft.com/office/drawing/2014/main" id="{916828AD-63AE-8E5A-C10F-4B9CCC00DC7D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角丸四角形 11">
                <a:extLst>
                  <a:ext uri="{FF2B5EF4-FFF2-40B4-BE49-F238E27FC236}">
                    <a16:creationId xmlns:a16="http://schemas.microsoft.com/office/drawing/2014/main" id="{24CE60C6-0741-B8DD-C318-55638F08A996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右矢印 7">
                <a:extLst>
                  <a:ext uri="{FF2B5EF4-FFF2-40B4-BE49-F238E27FC236}">
                    <a16:creationId xmlns:a16="http://schemas.microsoft.com/office/drawing/2014/main" id="{7683D277-7858-156B-55CA-EBF7E1ED2BB6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右矢印 18">
                <a:extLst>
                  <a:ext uri="{FF2B5EF4-FFF2-40B4-BE49-F238E27FC236}">
                    <a16:creationId xmlns:a16="http://schemas.microsoft.com/office/drawing/2014/main" id="{8DFAA165-7E3E-E4DE-60BB-19CD0D2FD172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1BEF4A-F35E-58A9-0352-94E211099F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129" y="5137983"/>
              <a:ext cx="3792323" cy="880145"/>
              <a:chOff x="572609" y="2108616"/>
              <a:chExt cx="11046781" cy="2563804"/>
            </a:xfrm>
          </p:grpSpPr>
          <p:sp>
            <p:nvSpPr>
              <p:cNvPr id="13" name="角丸四角形 2">
                <a:extLst>
                  <a:ext uri="{FF2B5EF4-FFF2-40B4-BE49-F238E27FC236}">
                    <a16:creationId xmlns:a16="http://schemas.microsoft.com/office/drawing/2014/main" id="{89842F99-04D7-A2BF-D5F2-F750E842499C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22">
                <a:extLst>
                  <a:ext uri="{FF2B5EF4-FFF2-40B4-BE49-F238E27FC236}">
                    <a16:creationId xmlns:a16="http://schemas.microsoft.com/office/drawing/2014/main" id="{1852F118-C77D-D855-0E30-45FE70BDECD8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21">
                <a:extLst>
                  <a:ext uri="{FF2B5EF4-FFF2-40B4-BE49-F238E27FC236}">
                    <a16:creationId xmlns:a16="http://schemas.microsoft.com/office/drawing/2014/main" id="{89A188C0-4C2A-805D-2861-B7E0583339D8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角丸四角形 8">
                <a:extLst>
                  <a:ext uri="{FF2B5EF4-FFF2-40B4-BE49-F238E27FC236}">
                    <a16:creationId xmlns:a16="http://schemas.microsoft.com/office/drawing/2014/main" id="{934C4BA3-7D27-8A81-BB28-00DD43388058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角丸四角形 11">
                <a:extLst>
                  <a:ext uri="{FF2B5EF4-FFF2-40B4-BE49-F238E27FC236}">
                    <a16:creationId xmlns:a16="http://schemas.microsoft.com/office/drawing/2014/main" id="{662B9E73-D1C3-7D9E-0FD6-89D65022C7B9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3">
                <a:extLst>
                  <a:ext uri="{FF2B5EF4-FFF2-40B4-BE49-F238E27FC236}">
                    <a16:creationId xmlns:a16="http://schemas.microsoft.com/office/drawing/2014/main" id="{BF4F3543-DD23-2E7A-7284-F8F3A45C485B}"/>
                  </a:ext>
                </a:extLst>
              </p:cNvPr>
              <p:cNvSpPr/>
              <p:nvPr/>
            </p:nvSpPr>
            <p:spPr>
              <a:xfrm>
                <a:off x="924685" y="2108616"/>
                <a:ext cx="1946849" cy="65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右矢印 7">
                <a:extLst>
                  <a:ext uri="{FF2B5EF4-FFF2-40B4-BE49-F238E27FC236}">
                    <a16:creationId xmlns:a16="http://schemas.microsoft.com/office/drawing/2014/main" id="{2431C518-2408-83CB-C352-4C054983A15F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右矢印 18">
                <a:extLst>
                  <a:ext uri="{FF2B5EF4-FFF2-40B4-BE49-F238E27FC236}">
                    <a16:creationId xmlns:a16="http://schemas.microsoft.com/office/drawing/2014/main" id="{FE583A0C-D7B6-AF20-3898-FF4D7A5752F4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11F17-7D26-1FA4-B89C-9F15D7E41B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1547" y="5166542"/>
              <a:ext cx="3792323" cy="858480"/>
              <a:chOff x="572609" y="2171727"/>
              <a:chExt cx="11046781" cy="2500693"/>
            </a:xfrm>
          </p:grpSpPr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11FBC0EC-1758-91D7-F18B-49BC91F66DE4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1">
                <a:extLst>
                  <a:ext uri="{FF2B5EF4-FFF2-40B4-BE49-F238E27FC236}">
                    <a16:creationId xmlns:a16="http://schemas.microsoft.com/office/drawing/2014/main" id="{A50979CA-3380-C470-C201-CF2DA29F34B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角丸四角形 8">
                <a:extLst>
                  <a:ext uri="{FF2B5EF4-FFF2-40B4-BE49-F238E27FC236}">
                    <a16:creationId xmlns:a16="http://schemas.microsoft.com/office/drawing/2014/main" id="{7A513530-913F-C7AF-95E1-5F0E983311B0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角丸四角形 11">
                <a:extLst>
                  <a:ext uri="{FF2B5EF4-FFF2-40B4-BE49-F238E27FC236}">
                    <a16:creationId xmlns:a16="http://schemas.microsoft.com/office/drawing/2014/main" id="{91F06F8E-B430-3703-1B1B-5871820B087D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3">
                <a:extLst>
                  <a:ext uri="{FF2B5EF4-FFF2-40B4-BE49-F238E27FC236}">
                    <a16:creationId xmlns:a16="http://schemas.microsoft.com/office/drawing/2014/main" id="{8F38452B-6CA0-937B-0B7D-4F907548DF1E}"/>
                  </a:ext>
                </a:extLst>
              </p:cNvPr>
              <p:cNvSpPr/>
              <p:nvPr/>
            </p:nvSpPr>
            <p:spPr>
              <a:xfrm>
                <a:off x="924685" y="2171727"/>
                <a:ext cx="1946849" cy="68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右矢印 7">
                <a:extLst>
                  <a:ext uri="{FF2B5EF4-FFF2-40B4-BE49-F238E27FC236}">
                    <a16:creationId xmlns:a16="http://schemas.microsoft.com/office/drawing/2014/main" id="{D1A3AA36-0B67-F892-C9D5-1DB6D41E02F2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右矢印 18">
                <a:extLst>
                  <a:ext uri="{FF2B5EF4-FFF2-40B4-BE49-F238E27FC236}">
                    <a16:creationId xmlns:a16="http://schemas.microsoft.com/office/drawing/2014/main" id="{5C7C11E7-B899-92DE-BB5F-AB0061C1FFAA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角丸四角形 2">
                <a:extLst>
                  <a:ext uri="{FF2B5EF4-FFF2-40B4-BE49-F238E27FC236}">
                    <a16:creationId xmlns:a16="http://schemas.microsoft.com/office/drawing/2014/main" id="{423D492C-CED0-51D5-4897-AB7D0EB7FFE8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8912EAD-73C3-A71A-09A0-D8E90BA3E1E3}"/>
              </a:ext>
            </a:extLst>
          </p:cNvPr>
          <p:cNvSpPr txBox="1">
            <a:spLocks/>
          </p:cNvSpPr>
          <p:nvPr/>
        </p:nvSpPr>
        <p:spPr>
          <a:xfrm>
            <a:off x="1104800" y="43060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Calibri"/>
              <a:buNone/>
              <a:defRPr sz="36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JP" sz="2800" dirty="0"/>
              <a:t>Result = A More Predictable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97493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Our Mental Model Of The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1C5D1-DFEE-DAE5-2F5D-3AF056CD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3" y="1578298"/>
            <a:ext cx="8115295" cy="4953711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585988" y="2334762"/>
            <a:ext cx="3573418" cy="2188477"/>
          </a:xfrm>
          <a:prstGeom prst="rect">
            <a:avLst/>
          </a:prstGeom>
        </p:spPr>
        <p:txBody>
          <a:bodyPr spcFirstLastPara="1" wrap="square" lIns="91433" tIns="91433" rIns="91433" bIns="91433" anchor="ctr" anchorCtr="0">
            <a:noAutofit/>
          </a:bodyPr>
          <a:lstStyle/>
          <a:p>
            <a:r>
              <a:rPr lang="en" sz="2400" dirty="0"/>
              <a:t>Example Adoption Of OpenChain ISO/IEC 5230:2020 </a:t>
            </a:r>
            <a:endParaRPr sz="2400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20</a:t>
            </a:fld>
            <a:endParaRPr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537F10-3C51-70EA-E882-6CC56F52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60" y="0"/>
            <a:ext cx="5738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3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20%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of German companies with over 2,000 employees </a:t>
            </a:r>
            <a:br>
              <a:rPr lang="en-US" dirty="0"/>
            </a:br>
            <a:r>
              <a:rPr lang="en-US" dirty="0"/>
              <a:t>already use OpenChain ISO/IEC 5230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2244627" y="6311468"/>
            <a:ext cx="770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www.pwc.de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en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digitale</a:t>
            </a:r>
            <a:r>
              <a:rPr lang="en-US" dirty="0">
                <a:solidFill>
                  <a:schemeClr val="tx2"/>
                </a:solidFill>
              </a:rPr>
              <a:t>-transformation/pwc-bitkom-study-open-source-monitor-2021.pdf</a:t>
            </a:r>
            <a:endParaRPr lang="en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2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0906-C2CC-7321-8289-D9938480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Assurance Specification 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2408-976F-831E-6681-60325F489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7CC7A-B44D-BF4A-2A51-362C32F5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6150"/>
            <a:ext cx="7772400" cy="42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4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3CFA6-F74B-C728-1EDE-DB3CB342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 sz="3200" dirty="0"/>
          </a:p>
          <a:p>
            <a:pPr marL="666746" indent="-514350">
              <a:buFont typeface="+mj-lt"/>
              <a:buAutoNum type="arabicPeriod"/>
            </a:pPr>
            <a:r>
              <a:rPr lang="en-US" sz="3200" dirty="0"/>
              <a:t>Self-Certification</a:t>
            </a:r>
          </a:p>
          <a:p>
            <a:pPr marL="666746" indent="-514350">
              <a:buFont typeface="+mj-lt"/>
              <a:buAutoNum type="arabicPeriod"/>
            </a:pPr>
            <a:endParaRPr lang="en-US" sz="3200" dirty="0"/>
          </a:p>
          <a:p>
            <a:pPr marL="666746" indent="-514350">
              <a:buFont typeface="+mj-lt"/>
              <a:buAutoNum type="arabicPeriod"/>
            </a:pPr>
            <a:r>
              <a:rPr lang="en-US" sz="3200" dirty="0"/>
              <a:t>Independent Assessment</a:t>
            </a:r>
          </a:p>
          <a:p>
            <a:pPr marL="666746" indent="-514350">
              <a:buFont typeface="+mj-lt"/>
              <a:buAutoNum type="arabicPeriod"/>
            </a:pPr>
            <a:endParaRPr lang="en-US" sz="3200" dirty="0"/>
          </a:p>
          <a:p>
            <a:pPr marL="666746" indent="-514350">
              <a:buFont typeface="+mj-lt"/>
              <a:buAutoNum type="arabicPeriod"/>
            </a:pPr>
            <a:r>
              <a:rPr lang="en-US" sz="3200" dirty="0"/>
              <a:t>Third-Party Certification</a:t>
            </a:r>
            <a:endParaRPr lang="en-JP" sz="3200" dirty="0"/>
          </a:p>
        </p:txBody>
      </p:sp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7B5479BA-09F8-EA97-BF3E-C1F35B5A0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sz="3600" dirty="0"/>
              <a:t>Freedom Of Choice In </a:t>
            </a:r>
            <a:r>
              <a:rPr lang="en-US" dirty="0"/>
              <a:t>Using Our Standards</a:t>
            </a:r>
            <a:endParaRPr sz="3600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C3DB8AD-52C0-7F6F-5544-341333FB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467" y="2256367"/>
            <a:ext cx="3139200" cy="31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5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Free Self-Certification Material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24</a:t>
            </a:fld>
            <a:endParaRPr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766719D1-3579-8C2E-532D-F803C432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939" y="2250645"/>
            <a:ext cx="3139200" cy="313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47538-101F-72A8-EFED-08A46A3D9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87" y="1047767"/>
            <a:ext cx="6536722" cy="57188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36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A302A0-F304-8577-CC09-1BCEA5BC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 Third-Party Certifiers Providing Global Coverage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E7304380-021D-AE5B-2ABE-19644E58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71" y="1684733"/>
            <a:ext cx="9049457" cy="49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Free Online Training Courses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26</a:t>
            </a:fld>
            <a:endParaRPr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5DDC91-693A-300C-3D24-13E017A8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1" y="2019874"/>
            <a:ext cx="4254500" cy="2120900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660D50-3B3F-7258-1E53-0C18A015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361" y="2019874"/>
            <a:ext cx="4309131" cy="21209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ED80859-FC8B-B8B4-C633-898A78F7E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762" y="4638280"/>
            <a:ext cx="8939930" cy="1979957"/>
          </a:xfrm>
        </p:spPr>
        <p:txBody>
          <a:bodyPr/>
          <a:lstStyle/>
          <a:p>
            <a:pPr marL="609596" indent="-457200"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MT"/>
              </a:rPr>
              <a:t>LFC193 - 1209 total enrollments (398 digital badges issued)</a:t>
            </a:r>
            <a:br>
              <a:rPr lang="en-US" sz="2000" b="0" i="0" u="none" strike="noStrike" dirty="0">
                <a:solidFill>
                  <a:schemeClr val="tx1"/>
                </a:solidFill>
                <a:effectLst/>
                <a:latin typeface="ArialMT"/>
              </a:rPr>
            </a:b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MT"/>
              </a:rPr>
              <a:t>4.65 out of 5 rating by users</a:t>
            </a:r>
          </a:p>
          <a:p>
            <a:pPr marL="609596" indent="-457200">
              <a:buFont typeface="+mj-lt"/>
              <a:buAutoNum type="arabicPeriod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MT"/>
              </a:rPr>
              <a:t>LFC194 - 579 total enrollments (138 digital badges issued)</a:t>
            </a:r>
            <a:br>
              <a:rPr lang="en-US" sz="2000" b="0" i="0" u="none" strike="noStrike" dirty="0">
                <a:solidFill>
                  <a:schemeClr val="tx1"/>
                </a:solidFill>
                <a:effectLst/>
                <a:latin typeface="ArialMT"/>
              </a:rPr>
            </a:b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MT"/>
              </a:rPr>
              <a:t>4.55 out of 5 rating by users</a:t>
            </a:r>
            <a:endParaRPr lang="en-JP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92F7F907-0764-E5CE-F02B-C773AC7D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339" y="2019874"/>
            <a:ext cx="3139200" cy="31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4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68" y="335959"/>
            <a:ext cx="9982400" cy="932400"/>
          </a:xfrm>
        </p:spPr>
        <p:txBody>
          <a:bodyPr/>
          <a:lstStyle/>
          <a:p>
            <a:r>
              <a:rPr lang="en-US" dirty="0"/>
              <a:t>Example Of Market Use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27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FC2A-69FA-195A-4D1F-0AFFCEF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7" y="1329724"/>
            <a:ext cx="5659915" cy="2072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0FC3F-E11C-72AB-4E31-30CC3B97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22" y="2819348"/>
            <a:ext cx="5772817" cy="2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6065D-BE59-6AEA-F7D1-51EECEC2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" y="4373023"/>
            <a:ext cx="5772817" cy="2310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6982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0906-C2CC-7321-8289-D9938480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Continually Expanding Support Coverage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2408-976F-831E-6681-60325F489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7314B-DEAC-4435-CC69-87CDFF78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7" y="1488140"/>
            <a:ext cx="6540636" cy="4771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409A4B-A79A-95B0-DE68-A2AF651A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13" y="2132837"/>
            <a:ext cx="6260726" cy="8384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665F9-3794-6120-3738-45571602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413" y="3238150"/>
            <a:ext cx="6260726" cy="7506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79A0E729-C68C-1AFD-6720-E6A4EC477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413" y="4229751"/>
            <a:ext cx="6260726" cy="9474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347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0906-C2CC-7321-8289-D9938480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Continually Expanding Industry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2408-976F-831E-6681-60325F489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19CE0C-5D59-029C-682D-8D4F6E94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2" y="1172163"/>
            <a:ext cx="4980279" cy="4467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85D4ED-7623-8632-B35F-431AAD2A3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07" y="1522216"/>
            <a:ext cx="5449121" cy="5165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23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Actual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BAA54-AD36-4CEA-CD88-DD8C04F5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3" y="1357067"/>
            <a:ext cx="7459303" cy="54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0906-C2CC-7321-8289-D9938480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Actively Editing The Next Generation Standards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2408-976F-831E-6681-60325F489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46D6C-6185-4E6E-5ED6-CD6EE85A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089794"/>
            <a:ext cx="6118464" cy="56310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1B92F73-0CD8-9DEF-FDD8-7BD973260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3810" y="2159394"/>
            <a:ext cx="3574254" cy="357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17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Be Part Of This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79000" y="5833016"/>
            <a:ext cx="11634000" cy="7852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3200" dirty="0"/>
              <a:t>https://</a:t>
            </a:r>
            <a:r>
              <a:rPr lang="en-US" sz="3200" dirty="0" err="1"/>
              <a:t>www.openchainproject.org</a:t>
            </a:r>
            <a:r>
              <a:rPr lang="en-US" sz="3200" dirty="0"/>
              <a:t>/participate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CBDBC-5F74-1832-0722-A6427DCD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99" y="1403477"/>
            <a:ext cx="7891402" cy="4198225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BDACAC2-9798-AAD0-C560-FEB9F7032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42" y="3234786"/>
            <a:ext cx="2366916" cy="23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67.4%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of managers monitor their supply chain with Excel spreadsheets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45E161-D3FE-2009-01C3-D6B7E4E52D93}"/>
              </a:ext>
            </a:extLst>
          </p:cNvPr>
          <p:cNvSpPr txBox="1"/>
          <p:nvPr/>
        </p:nvSpPr>
        <p:spPr>
          <a:xfrm>
            <a:off x="3878086" y="6311468"/>
            <a:ext cx="4435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www.zippia.com</a:t>
            </a:r>
            <a:r>
              <a:rPr lang="en-US" dirty="0">
                <a:solidFill>
                  <a:schemeClr val="tx2"/>
                </a:solidFill>
              </a:rPr>
              <a:t>/advice/supply-chain-statistics/</a:t>
            </a:r>
            <a:endParaRPr lang="en-JP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94%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of companies do not have full visibility of their supply chain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184B-FCD0-33EF-F32F-645B0DFAE0F3}"/>
              </a:ext>
            </a:extLst>
          </p:cNvPr>
          <p:cNvSpPr txBox="1"/>
          <p:nvPr/>
        </p:nvSpPr>
        <p:spPr>
          <a:xfrm>
            <a:off x="3878086" y="6311468"/>
            <a:ext cx="4435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www.zippia.com</a:t>
            </a:r>
            <a:r>
              <a:rPr lang="en-US" dirty="0">
                <a:solidFill>
                  <a:schemeClr val="tx2"/>
                </a:solidFill>
              </a:rPr>
              <a:t>/advice/supply-chain-statistics/</a:t>
            </a:r>
            <a:endParaRPr lang="en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37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8B03F9-9D0E-AADB-7394-AE33EA322ABC}"/>
              </a:ext>
            </a:extLst>
          </p:cNvPr>
          <p:cNvSpPr txBox="1"/>
          <p:nvPr/>
        </p:nvSpPr>
        <p:spPr>
          <a:xfrm>
            <a:off x="2671827" y="6311468"/>
            <a:ext cx="684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www.synopsys.com</a:t>
            </a:r>
            <a:r>
              <a:rPr lang="en-US" dirty="0">
                <a:solidFill>
                  <a:schemeClr val="tx2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tx2"/>
                </a:solidFill>
              </a:rPr>
              <a:t>ossra</a:t>
            </a:r>
            <a:r>
              <a:rPr lang="en-US" dirty="0">
                <a:solidFill>
                  <a:schemeClr val="tx2"/>
                </a:solidFill>
              </a:rPr>
              <a:t>-report/</a:t>
            </a:r>
            <a:endParaRPr lang="en-JP" dirty="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EACFD-0204-E7D2-CB18-E2641473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558" y="3711707"/>
            <a:ext cx="5144607" cy="22632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833BF-700F-73B0-AF43-B96B00458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5" y="3657342"/>
            <a:ext cx="5144607" cy="24348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23741-2643-B6F9-17CA-4C546C58D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0" y="508258"/>
            <a:ext cx="5016500" cy="2692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34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&gt; 93%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of codebases using open source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F4184B-FCD0-33EF-F32F-645B0DFAE0F3}"/>
              </a:ext>
            </a:extLst>
          </p:cNvPr>
          <p:cNvSpPr txBox="1"/>
          <p:nvPr/>
        </p:nvSpPr>
        <p:spPr>
          <a:xfrm>
            <a:off x="2671827" y="6311468"/>
            <a:ext cx="684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www.synopsys.com</a:t>
            </a:r>
            <a:r>
              <a:rPr lang="en-US" dirty="0">
                <a:solidFill>
                  <a:schemeClr val="tx2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tx2"/>
                </a:solidFill>
              </a:rPr>
              <a:t>ossra</a:t>
            </a:r>
            <a:r>
              <a:rPr lang="en-US" dirty="0">
                <a:solidFill>
                  <a:schemeClr val="tx2"/>
                </a:solidFill>
              </a:rPr>
              <a:t>-report/</a:t>
            </a:r>
            <a:endParaRPr lang="en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7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81%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of codebases have security vulnerabilities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0ABDD-6B58-3FE1-695E-F6749C8EA8FC}"/>
              </a:ext>
            </a:extLst>
          </p:cNvPr>
          <p:cNvSpPr txBox="1"/>
          <p:nvPr/>
        </p:nvSpPr>
        <p:spPr>
          <a:xfrm>
            <a:off x="2671827" y="6311468"/>
            <a:ext cx="684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www.synopsys.com</a:t>
            </a:r>
            <a:r>
              <a:rPr lang="en-US" dirty="0">
                <a:solidFill>
                  <a:schemeClr val="tx2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tx2"/>
                </a:solidFill>
              </a:rPr>
              <a:t>ossra</a:t>
            </a:r>
            <a:r>
              <a:rPr lang="en-US" dirty="0">
                <a:solidFill>
                  <a:schemeClr val="tx2"/>
                </a:solidFill>
              </a:rPr>
              <a:t>-report/</a:t>
            </a:r>
            <a:endParaRPr lang="en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4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53%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of codebases contain license compliance issues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2671827" y="6311468"/>
            <a:ext cx="684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www.synopsys.com</a:t>
            </a:r>
            <a:r>
              <a:rPr lang="en-US" dirty="0">
                <a:solidFill>
                  <a:schemeClr val="tx2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tx2"/>
                </a:solidFill>
              </a:rPr>
              <a:t>ossra</a:t>
            </a:r>
            <a:r>
              <a:rPr lang="en-US" dirty="0">
                <a:solidFill>
                  <a:schemeClr val="tx2"/>
                </a:solidFill>
              </a:rPr>
              <a:t>-report/</a:t>
            </a:r>
            <a:endParaRPr lang="en-JP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017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10455</TotalTime>
  <Words>843</Words>
  <Application>Microsoft Macintosh PowerPoint</Application>
  <PresentationFormat>Widescreen</PresentationFormat>
  <Paragraphs>111</Paragraphs>
  <Slides>31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ArialMT</vt:lpstr>
      <vt:lpstr>Arial</vt:lpstr>
      <vt:lpstr>Calibri</vt:lpstr>
      <vt:lpstr>Gill Sans</vt:lpstr>
      <vt:lpstr>Office Theme</vt:lpstr>
      <vt:lpstr>PowerPoint Presentation</vt:lpstr>
      <vt:lpstr>Our Mental Model Of The Supply Chain</vt:lpstr>
      <vt:lpstr>The Actual Supply Chain</vt:lpstr>
      <vt:lpstr>67.4%</vt:lpstr>
      <vt:lpstr>94%</vt:lpstr>
      <vt:lpstr>PowerPoint Presentation</vt:lpstr>
      <vt:lpstr>&gt; 93%</vt:lpstr>
      <vt:lpstr>81%</vt:lpstr>
      <vt:lpstr>53%</vt:lpstr>
      <vt:lpstr>PowerPoint Presentation</vt:lpstr>
      <vt:lpstr>57%</vt:lpstr>
      <vt:lpstr>70%</vt:lpstr>
      <vt:lpstr>40%</vt:lpstr>
      <vt:lpstr>Context: This Is Important To Business</vt:lpstr>
      <vt:lpstr>We Got Together To Improve The Supply Chain</vt:lpstr>
      <vt:lpstr>Broader Community</vt:lpstr>
      <vt:lpstr>1,000+</vt:lpstr>
      <vt:lpstr>Trust Built By Process Management</vt:lpstr>
      <vt:lpstr>The Standards Work Company By Company</vt:lpstr>
      <vt:lpstr>Example Adoption Of OpenChain ISO/IEC 5230:2020 </vt:lpstr>
      <vt:lpstr>20%</vt:lpstr>
      <vt:lpstr>Security Assurance Specification Traction</vt:lpstr>
      <vt:lpstr>Freedom Of Choice In Using Our Standards</vt:lpstr>
      <vt:lpstr>Free Self-Certification Material</vt:lpstr>
      <vt:lpstr>11 Third-Party Certifiers Providing Global Coverage</vt:lpstr>
      <vt:lpstr>Free Online Training Courses</vt:lpstr>
      <vt:lpstr>Example Of Market Use</vt:lpstr>
      <vt:lpstr>Continually Expanding Support Coverage</vt:lpstr>
      <vt:lpstr>Continually Expanding Industry Knowledge</vt:lpstr>
      <vt:lpstr>Actively Editing The Next Generation Standards</vt:lpstr>
      <vt:lpstr>Be Part Of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Coughlan Shane</cp:lastModifiedBy>
  <cp:revision>217</cp:revision>
  <dcterms:created xsi:type="dcterms:W3CDTF">2019-04-09T08:37:53Z</dcterms:created>
  <dcterms:modified xsi:type="dcterms:W3CDTF">2023-04-11T18:34:41Z</dcterms:modified>
</cp:coreProperties>
</file>